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Economica"/>
      <p:regular r:id="rId17"/>
      <p:bold r:id="rId18"/>
      <p:italic r:id="rId19"/>
      <p:boldItalic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8163FE4E-9164-4648-BE7A-A75B89A281F4}">
  <a:tblStyle styleId="{8163FE4E-9164-4648-BE7A-A75B89A281F4}" styleName="Table_0"/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Economica-boldItalic.fntdata"/><Relationship Id="rId11" Type="http://schemas.openxmlformats.org/officeDocument/2006/relationships/slide" Target="slides/slide6.xml"/><Relationship Id="rId22" Type="http://schemas.openxmlformats.org/officeDocument/2006/relationships/font" Target="fonts/OpenSans-bold.fntdata"/><Relationship Id="rId10" Type="http://schemas.openxmlformats.org/officeDocument/2006/relationships/slide" Target="slides/slide5.xml"/><Relationship Id="rId21" Type="http://schemas.openxmlformats.org/officeDocument/2006/relationships/font" Target="fonts/OpenSans-regular.fntdata"/><Relationship Id="rId13" Type="http://schemas.openxmlformats.org/officeDocument/2006/relationships/slide" Target="slides/slide8.xml"/><Relationship Id="rId24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23" Type="http://schemas.openxmlformats.org/officeDocument/2006/relationships/font" Target="fonts/Open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Economica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Economica-italic.fntdata"/><Relationship Id="rId6" Type="http://schemas.openxmlformats.org/officeDocument/2006/relationships/slide" Target="slides/slide1.xml"/><Relationship Id="rId18" Type="http://schemas.openxmlformats.org/officeDocument/2006/relationships/font" Target="fonts/Economic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2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44700" y="3116580"/>
            <a:ext cx="3054600" cy="701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311700" y="957125"/>
            <a:ext cx="8520599" cy="212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62000"/>
            <a:ext cx="8520599" cy="1071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7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7" name="Shape 17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8" name="Shape 1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225225"/>
            <a:ext cx="3999899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225225"/>
            <a:ext cx="3999899" cy="3354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1399399"/>
            <a:ext cx="2807999" cy="2784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90250" y="450150"/>
            <a:ext cx="5878799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929275"/>
            <a:ext cx="4045199" cy="1786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769000"/>
            <a:ext cx="4045199" cy="1574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9500" y="421892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5225"/>
            <a:ext cx="8520599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Open Sans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Open Sans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9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5.jpg"/><Relationship Id="rId4" Type="http://schemas.openxmlformats.org/officeDocument/2006/relationships/image" Target="../media/image01.jpg"/><Relationship Id="rId11" Type="http://schemas.openxmlformats.org/officeDocument/2006/relationships/image" Target="../media/image10.jpg"/><Relationship Id="rId10" Type="http://schemas.openxmlformats.org/officeDocument/2006/relationships/image" Target="../media/image04.jpg"/><Relationship Id="rId9" Type="http://schemas.openxmlformats.org/officeDocument/2006/relationships/image" Target="../media/image06.png"/><Relationship Id="rId5" Type="http://schemas.openxmlformats.org/officeDocument/2006/relationships/image" Target="../media/image08.jpg"/><Relationship Id="rId6" Type="http://schemas.openxmlformats.org/officeDocument/2006/relationships/image" Target="../media/image00.jpg"/><Relationship Id="rId7" Type="http://schemas.openxmlformats.org/officeDocument/2006/relationships/image" Target="../media/image02.png"/><Relationship Id="rId8" Type="http://schemas.openxmlformats.org/officeDocument/2006/relationships/image" Target="../media/image0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Envisioning</a:t>
            </a:r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3044700" y="3116580"/>
            <a:ext cx="3054600" cy="701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Ad Auction Dashboard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Setup                                                    Tools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145" y="3454250"/>
            <a:ext cx="1315374" cy="131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4">
            <a:alphaModFix/>
          </a:blip>
          <a:srcRect b="17642" l="22262" r="22659" t="18015"/>
          <a:stretch/>
        </p:blipFill>
        <p:spPr>
          <a:xfrm>
            <a:off x="6885520" y="3276775"/>
            <a:ext cx="1501335" cy="131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 rotWithShape="1">
          <a:blip r:embed="rId5">
            <a:alphaModFix/>
          </a:blip>
          <a:srcRect b="23051" l="10545" r="9563" t="10170"/>
          <a:stretch/>
        </p:blipFill>
        <p:spPr>
          <a:xfrm>
            <a:off x="3104269" y="2138575"/>
            <a:ext cx="3738774" cy="1562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 rotWithShape="1">
          <a:blip r:embed="rId6">
            <a:alphaModFix/>
          </a:blip>
          <a:srcRect b="0" l="0" r="26814" t="0"/>
          <a:stretch/>
        </p:blipFill>
        <p:spPr>
          <a:xfrm>
            <a:off x="1520595" y="1227899"/>
            <a:ext cx="2768423" cy="9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1594" y="1299626"/>
            <a:ext cx="3003974" cy="1421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23369" y="3918400"/>
            <a:ext cx="3380024" cy="79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12722" y="2376375"/>
            <a:ext cx="1717749" cy="9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ctrTitle"/>
          </p:nvPr>
        </p:nvSpPr>
        <p:spPr>
          <a:xfrm>
            <a:off x="3044700" y="1444255"/>
            <a:ext cx="3054600" cy="1537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Thanks for Listening</a:t>
            </a:r>
          </a:p>
        </p:txBody>
      </p:sp>
      <p:sp>
        <p:nvSpPr>
          <p:cNvPr id="143" name="Shape 143"/>
          <p:cNvSpPr txBox="1"/>
          <p:nvPr>
            <p:ph idx="1" type="subTitle"/>
          </p:nvPr>
        </p:nvSpPr>
        <p:spPr>
          <a:xfrm>
            <a:off x="3044700" y="3116580"/>
            <a:ext cx="3054600" cy="701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Any Questions?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" name="Shape 68"/>
          <p:cNvGraphicFramePr/>
          <p:nvPr/>
        </p:nvGraphicFramePr>
        <p:xfrm>
          <a:off x="311700" y="1204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{8163FE4E-9164-4648-BE7A-A75B89A281F4}</a:tableStyleId>
              </a:tblPr>
              <a:tblGrid>
                <a:gridCol w="4810500"/>
                <a:gridCol w="3760750"/>
              </a:tblGrid>
              <a:tr h="5623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Stakeholder</a:t>
                      </a:r>
                    </a:p>
                  </a:txBody>
                  <a:tcPr marT="47625" marB="47625" marR="47625" marL="4762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" sz="2400">
                          <a:solidFill>
                            <a:srgbClr val="FFFFFF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Role</a:t>
                      </a:r>
                    </a:p>
                  </a:txBody>
                  <a:tcPr marT="47625" marB="47625" marR="47625" marL="476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5B9BD5"/>
                    </a:solidFill>
                  </a:tcPr>
                </a:tc>
              </a:tr>
              <a:tr h="5623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Marketing Agency</a:t>
                      </a:r>
                    </a:p>
                  </a:txBody>
                  <a:tcPr marT="47625" marB="47625" marR="47625" marL="4762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Primary</a:t>
                      </a:r>
                    </a:p>
                  </a:txBody>
                  <a:tcPr marT="47625" marB="47625" marR="47625" marL="476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8CBAD"/>
                    </a:solidFill>
                  </a:tcPr>
                </a:tc>
              </a:tr>
              <a:tr h="5623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Agency Client</a:t>
                      </a:r>
                    </a:p>
                  </a:txBody>
                  <a:tcPr marT="47625" marB="47625" marR="47625" marL="4762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Primary</a:t>
                      </a:r>
                    </a:p>
                  </a:txBody>
                  <a:tcPr marT="47625" marB="47625" marR="47625" marL="476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8CBAD"/>
                    </a:solidFill>
                  </a:tcPr>
                </a:tc>
              </a:tr>
              <a:tr h="5623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Advert Network</a:t>
                      </a:r>
                    </a:p>
                  </a:txBody>
                  <a:tcPr marT="47625" marB="47625" marR="47625" marL="4762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Secondary</a:t>
                      </a:r>
                    </a:p>
                  </a:txBody>
                  <a:tcPr marT="47625" marB="47625" marR="47625" marL="476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DD6EE"/>
                    </a:solidFill>
                  </a:tcPr>
                </a:tc>
              </a:tr>
              <a:tr h="5623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Advert Viewer</a:t>
                      </a:r>
                    </a:p>
                  </a:txBody>
                  <a:tcPr marT="47625" marB="47625" marR="47625" marL="4762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3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Tertiary</a:t>
                      </a:r>
                    </a:p>
                  </a:txBody>
                  <a:tcPr marT="47625" marB="47625" marR="47625" marL="476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3"/>
                    </a:solidFill>
                  </a:tcPr>
                </a:tc>
              </a:tr>
              <a:tr h="5623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Software Developer</a:t>
                      </a:r>
                    </a:p>
                  </a:txBody>
                  <a:tcPr marT="47625" marB="47625" marR="47625" marL="4762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Facilitating</a:t>
                      </a:r>
                    </a:p>
                  </a:txBody>
                  <a:tcPr marT="47625" marB="47625" marR="47625" marL="4762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0CECE"/>
                    </a:solidFill>
                  </a:tcPr>
                </a:tc>
              </a:tr>
            </a:tbl>
          </a:graphicData>
        </a:graphic>
      </p:graphicFrame>
      <p:sp>
        <p:nvSpPr>
          <p:cNvPr id="69" name="Shape 69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User Understanding                             Stakeholders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r>
              <a:rPr lang="en"/>
              <a:t>User Understanding                                   Personas</a:t>
            </a: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7076" y="1252523"/>
            <a:ext cx="1579117" cy="103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2441" y="1233225"/>
            <a:ext cx="1579115" cy="1051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7806" y="1252535"/>
            <a:ext cx="1579117" cy="103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7076" y="2403630"/>
            <a:ext cx="1579115" cy="103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2441" y="2403623"/>
            <a:ext cx="1579114" cy="103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17806" y="2403634"/>
            <a:ext cx="1579117" cy="103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47076" y="3554737"/>
            <a:ext cx="1579113" cy="103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82441" y="3554722"/>
            <a:ext cx="1579117" cy="103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17806" y="3554733"/>
            <a:ext cx="1579113" cy="103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3182" y="1242867"/>
            <a:ext cx="1579117" cy="103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53182" y="2393973"/>
            <a:ext cx="1579115" cy="103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53182" y="3545080"/>
            <a:ext cx="1579113" cy="103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242878"/>
            <a:ext cx="1579117" cy="103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Shape 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2393977"/>
            <a:ext cx="1579117" cy="103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1700" y="3545077"/>
            <a:ext cx="1579113" cy="1032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ctrTitle"/>
          </p:nvPr>
        </p:nvSpPr>
        <p:spPr>
          <a:xfrm>
            <a:off x="3044700" y="1026074"/>
            <a:ext cx="3054600" cy="3052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As a &lt;user&gt;, I want &lt;goal&gt;, so that &lt;benefit&gt;.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Requirements Planning                   Project Backlog</a:t>
            </a:r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3">
            <a:alphaModFix/>
          </a:blip>
          <a:srcRect b="2966" l="7401" r="8295" t="3172"/>
          <a:stretch/>
        </p:blipFill>
        <p:spPr>
          <a:xfrm>
            <a:off x="1823909" y="1186225"/>
            <a:ext cx="5496180" cy="34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" name="Shape 105"/>
          <p:cNvGraphicFramePr/>
          <p:nvPr/>
        </p:nvGraphicFramePr>
        <p:xfrm>
          <a:off x="311700" y="122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{8163FE4E-9164-4648-BE7A-A75B89A281F4}</a:tableStyleId>
              </a:tblPr>
              <a:tblGrid>
                <a:gridCol w="2836800"/>
                <a:gridCol w="2836800"/>
                <a:gridCol w="2836800"/>
              </a:tblGrid>
              <a:tr h="6242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5B9BD5"/>
                          </a:highlight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Increment 1</a:t>
                      </a:r>
                    </a:p>
                  </a:txBody>
                  <a:tcPr marT="28575" marB="28575" marR="28575" marL="2857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5B9BD5"/>
                          </a:highlight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Increment 2</a:t>
                      </a:r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highlight>
                            <a:srgbClr val="5B9BD5"/>
                          </a:highlight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Increment 3</a:t>
                      </a:r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5B9BD5"/>
                    </a:solidFill>
                  </a:tcPr>
                </a:tc>
              </a:tr>
              <a:tr h="2909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7CAAC"/>
                    </a:solidFill>
                  </a:tcPr>
                </a:tc>
              </a:tr>
              <a:tr h="2909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DD6EE"/>
                    </a:solidFill>
                  </a:tcPr>
                </a:tc>
              </a:tr>
              <a:tr h="2909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3"/>
                    </a:solidFill>
                  </a:tcPr>
                </a:tc>
              </a:tr>
              <a:tr h="2909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3"/>
                    </a:solidFill>
                  </a:tcPr>
                </a:tc>
              </a:tr>
              <a:tr h="2909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7CAA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5E0B3"/>
                    </a:solidFill>
                  </a:tcPr>
                </a:tc>
              </a:tr>
              <a:tr h="2909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909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909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9095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106" name="Shape 106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Planning                              Increment Plan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1" name="Shape 111"/>
          <p:cNvGraphicFramePr/>
          <p:nvPr/>
        </p:nvGraphicFramePr>
        <p:xfrm>
          <a:off x="311700" y="122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{8163FE4E-9164-4648-BE7A-A75B89A281F4}</a:tableStyleId>
              </a:tblPr>
              <a:tblGrid>
                <a:gridCol w="2837325"/>
                <a:gridCol w="2837325"/>
                <a:gridCol w="2837325"/>
              </a:tblGrid>
              <a:tr h="62265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3F3F3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Task</a:t>
                      </a:r>
                    </a:p>
                  </a:txBody>
                  <a:tcPr marT="28575" marB="28575" marR="28575" marL="2857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3F3F3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Priority </a:t>
                      </a:r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3F3F3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Size</a:t>
                      </a:r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5B9BD5"/>
                    </a:solidFill>
                  </a:tcPr>
                </a:tc>
              </a:tr>
              <a:tr h="2308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6B8AF"/>
                    </a:solidFill>
                  </a:tcPr>
                </a:tc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3F3F3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Blocking</a:t>
                      </a:r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6B8AF"/>
                    </a:solidFill>
                  </a:tcPr>
                </a:tc>
              </a:tr>
              <a:tr h="2308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ctr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6B8AF"/>
                    </a:solidFill>
                  </a:tcPr>
                </a:tc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E6B8AF"/>
                    </a:solidFill>
                  </a:tcPr>
                </a:tc>
              </a:tr>
              <a:tr h="2308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b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9CB9C"/>
                    </a:solidFill>
                  </a:tcPr>
                </a:tc>
                <a:tc rowSpan="3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3F3F3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Major</a:t>
                      </a:r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9CB9C"/>
                    </a:solidFill>
                  </a:tcPr>
                </a:tc>
              </a:tr>
              <a:tr h="2308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b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9CB9C"/>
                    </a:solidFill>
                  </a:tcPr>
                </a:tc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9CB9C"/>
                    </a:solidFill>
                  </a:tcPr>
                </a:tc>
              </a:tr>
              <a:tr h="2308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b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9CB9C"/>
                    </a:solidFill>
                  </a:tcPr>
                </a:tc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9CB9C"/>
                    </a:solidFill>
                  </a:tcPr>
                </a:tc>
              </a:tr>
              <a:tr h="2308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b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 rowSpan="7"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2400">
                          <a:solidFill>
                            <a:srgbClr val="F3F3F3"/>
                          </a:solidFill>
                          <a:latin typeface="Cambria"/>
                          <a:ea typeface="Cambria"/>
                          <a:cs typeface="Cambria"/>
                          <a:sym typeface="Cambria"/>
                        </a:rPr>
                        <a:t>Minor</a:t>
                      </a:r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2308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b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2308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b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2308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b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2308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b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2308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b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  <a:tr h="230825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b">
                    <a:lnL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28575" marB="28575" marR="28575" marL="28575" anchor="ctr">
                    <a:lnL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9050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  <p:sp>
        <p:nvSpPr>
          <p:cNvPr id="112" name="Shape 112"/>
          <p:cNvSpPr txBox="1"/>
          <p:nvPr>
            <p:ph type="title"/>
          </p:nvPr>
        </p:nvSpPr>
        <p:spPr>
          <a:xfrm>
            <a:off x="307387" y="304000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Planning                                     Sprint Plan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Planning                             Burndown Chart</a:t>
            </a:r>
          </a:p>
        </p:txBody>
      </p:sp>
      <p:pic>
        <p:nvPicPr>
          <p:cNvPr id="118" name="Shape 118"/>
          <p:cNvPicPr preferRelativeResize="0"/>
          <p:nvPr/>
        </p:nvPicPr>
        <p:blipFill rotWithShape="1">
          <a:blip r:embed="rId3">
            <a:alphaModFix/>
          </a:blip>
          <a:srcRect b="11055" l="0" r="0" t="0"/>
          <a:stretch/>
        </p:blipFill>
        <p:spPr>
          <a:xfrm>
            <a:off x="0" y="1147225"/>
            <a:ext cx="5915575" cy="379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b="2257" l="38946" r="41608" t="89901"/>
          <a:stretch/>
        </p:blipFill>
        <p:spPr>
          <a:xfrm>
            <a:off x="6297799" y="2636875"/>
            <a:ext cx="1822900" cy="53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315925"/>
            <a:ext cx="8520599" cy="831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Setup                                       Risk Analysis</a:t>
            </a:r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6034" l="6030" r="16360" t="2665"/>
          <a:stretch/>
        </p:blipFill>
        <p:spPr>
          <a:xfrm>
            <a:off x="1811525" y="1174625"/>
            <a:ext cx="5520950" cy="354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